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4" r:id="rId4"/>
    <p:sldId id="271" r:id="rId5"/>
    <p:sldId id="272" r:id="rId6"/>
    <p:sldId id="273" r:id="rId7"/>
    <p:sldId id="267" r:id="rId8"/>
    <p:sldId id="274" r:id="rId9"/>
    <p:sldId id="268" r:id="rId10"/>
    <p:sldId id="270" r:id="rId11"/>
    <p:sldId id="280" r:id="rId12"/>
    <p:sldId id="28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9ECF40-B49D-4E44-A6E1-23F3DADAC7C4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8172B0-E1EF-41AC-BA5C-CE1CD2845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2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204" name="Google Shape;2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0683-B6E2-4D27-B286-1E9D7B92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9E3A6-9004-4797-9778-57A90380B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463EA-DEFD-4BA2-A6E4-25E3C9F4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B922-B8A8-480B-9A29-E61519AD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87424-0287-4209-87BF-27D721FA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1D42A-D211-467F-B211-3D9737DA81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AD12-6087-4EAB-B80C-95B54B56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0FE46-FE7C-457F-9BBE-E01760DA9A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A7C93-E202-435E-B4AB-8D1DBAAED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AF01-9228-4D60-9397-164B1B56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7FBE5-3FE6-48D6-B363-11566D86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F6239-96FA-448B-AD29-03B6B395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5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FF20-1BDC-4EB6-B4AB-6CB929AF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A6F2F-D81C-40AA-9CCA-ABAF67A7F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8C2A0-80B1-446D-8176-52735311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F507D-DA19-4DF6-B8BE-F1BC453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AECD9-C6E4-4A57-BC68-B7D7402E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76E86-1A6D-4E3C-B43E-E40893DD5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17924-E49A-493B-832D-9DFB5C71A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BC5B5-2DEF-4EEC-90B0-D3A26355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EB06A-D7C5-4D45-805E-E6B7D650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9E312-2491-4216-A71B-D974E7E8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0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7FBB-C82F-4067-9094-DA6CCDE5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327F-82A8-4129-90B1-5575DB33B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258CF-9EBE-40BC-BA0D-4D91E06A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7072-D55E-4C27-98FD-8F7983A9B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5431C-5536-4A8B-8927-E0054F89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9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7FBB-C82F-4067-9094-DA6CCDE5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327F-82A8-4129-90B1-5575DB33B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258CF-9EBE-40BC-BA0D-4D91E06A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D7072-D55E-4C27-98FD-8F7983A9B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5431C-5536-4A8B-8927-E0054F89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4E24A-9A87-468C-8C0C-C8E12B12A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9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32A9-1D05-41B5-918A-4837B7E6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CF9-3E16-46ED-85A2-A38C867FB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8C7A4-A416-43E9-95E5-275CDE29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7059E-A168-49C8-884E-9E07F30F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99B1E-A71E-4036-AFF5-A592D206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694C3-F673-4339-91F1-8BF0501D5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7B0A-AB1C-4613-892C-EECBAB28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C1B17-4434-4CDE-A0F1-E1125F3E5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CA776-AF0D-41F4-BA69-BD52C5CBF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5AD59-98B2-4689-9FC5-CED4283A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00831-4D2F-4C65-813C-2A753BFF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4993E-6E66-4EE6-8BD5-4FB67F5E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4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C6E2-CED4-4C1D-BB7A-FDB264373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7DE02-96BC-42FD-BE53-269E232B7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F58BA-DDA3-42F1-91AD-FEA32493C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2F719-F107-4A9F-9500-F5984041E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0346F-BD08-46DF-A034-785CA5733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2B97D-B6DE-4FAD-ADED-A4EA681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1A8B4-520E-45D3-B3A3-BC1D27C7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B1C94-418B-4009-BC7D-047961E6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8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8FCB-7073-4F30-A5A6-C5F42D36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BD6AE-9883-4528-8CE0-3AB145F6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00E8A-972F-4DCD-B71C-435C45BE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66D32-66F1-4577-B405-90864711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0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01EAE-7CCD-4C94-A0E2-0FDB10E8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08D61-9B9C-48B4-ACC4-E5515F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53C08-1CC5-47EA-AB6E-76EA259F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7865-270F-4D6E-B6CC-941A07CA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B9981-510E-4901-A3DA-8E140282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169C4-C886-44EF-8E71-A8DD4DD18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85A8B-F710-4D71-9BF2-18DD1A4A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872F4-7F0D-4D42-B4A9-2DA98B1F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821CB-47DB-42FD-BA56-8A4378E6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1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28354A-4B46-46DA-9CE0-D63454B0AB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9072A-0946-4AF1-BD7E-DEB3A46F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D4D6A-2654-46A1-8BD9-A2DDB90EA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BC87F-45F6-401F-B4DC-8F44A9DA0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0813-5686-4809-AD2A-3E396CFC4B81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AA04A-49EE-4C2A-8B87-EE09F83BE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4D17-C376-4424-97D9-F35737307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A92F4-9D85-437B-B05C-6AD2B57D2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7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7486" y="5446622"/>
            <a:ext cx="832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Fall 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3954027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102108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 sz="5400" b="1" dirty="0"/>
              <a:t>Chapter of the Year Requirements:</a:t>
            </a:r>
            <a:endParaRPr sz="5400" b="1" dirty="0"/>
          </a:p>
        </p:txBody>
      </p:sp>
      <p:sp>
        <p:nvSpPr>
          <p:cNvPr id="207" name="Google Shape;207;p15"/>
          <p:cNvSpPr txBox="1">
            <a:spLocks noGrp="1"/>
          </p:cNvSpPr>
          <p:nvPr>
            <p:ph idx="4294967295"/>
          </p:nvPr>
        </p:nvSpPr>
        <p:spPr>
          <a:xfrm>
            <a:off x="516472" y="1373105"/>
            <a:ext cx="8185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Host 4 DECA chapter events</a:t>
            </a:r>
            <a:endParaRPr b="1" dirty="0"/>
          </a:p>
          <a:p>
            <a:pPr marL="749808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◦"/>
            </a:pPr>
            <a:r>
              <a:rPr lang="en-US" sz="2400" b="1" dirty="0"/>
              <a:t>(One in October, November, December, and January)</a:t>
            </a:r>
            <a:endParaRPr b="1" dirty="0"/>
          </a:p>
          <a:p>
            <a:pPr marL="4572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Have a social media account for your chapter.</a:t>
            </a:r>
            <a:endParaRPr b="1" dirty="0"/>
          </a:p>
          <a:p>
            <a:pPr marL="457200" lvl="0" indent="-457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Utilize your chapter’s social media account in November, during DECA month, to promote Utah DECA by participating  in BINGO.</a:t>
            </a:r>
            <a:endParaRPr b="1" dirty="0"/>
          </a:p>
          <a:p>
            <a:pPr marL="457200" lvl="0" indent="-457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Have a minimum of 3 professional/alumni members as part of your DECA chapter.</a:t>
            </a:r>
            <a:endParaRPr b="1" dirty="0"/>
          </a:p>
          <a:p>
            <a:pPr marL="457200" lvl="0" indent="-457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Must have had members attend Fall Leadership Conference.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Chapter must have 20% of National member compete at their region competition.</a:t>
            </a:r>
            <a:endParaRPr sz="2400" b="1" dirty="0"/>
          </a:p>
          <a:p>
            <a:pPr marL="457200" lvl="0" indent="-457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Century Gothic"/>
              <a:buAutoNum type="arabicPeriod"/>
            </a:pPr>
            <a:r>
              <a:rPr lang="en-US" sz="2400" b="1" dirty="0"/>
              <a:t>Participate in the Utah DECA statewide service project.</a:t>
            </a:r>
            <a:endParaRPr b="1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  <p:pic>
        <p:nvPicPr>
          <p:cNvPr id="208" name="Google Shape;208;p15" descr="DECA Honors 2019-2020 Top Leaders, Advisors, Chapters and Associations |  DECA Direct On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6422" y="1475747"/>
            <a:ext cx="2915100" cy="163974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5"/>
          <p:cNvSpPr txBox="1"/>
          <p:nvPr/>
        </p:nvSpPr>
        <p:spPr>
          <a:xfrm>
            <a:off x="8873523" y="3750465"/>
            <a:ext cx="304799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entury Gothic"/>
                <a:ea typeface="Century Gothic"/>
                <a:cs typeface="Century Gothic"/>
                <a:sym typeface="Century Gothic"/>
              </a:rPr>
              <a:t>Application Deadline: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entury Gothic"/>
                <a:ea typeface="Century Gothic"/>
                <a:cs typeface="Century Gothic"/>
                <a:sym typeface="Century Gothic"/>
              </a:rPr>
              <a:t>February 6, 2024</a:t>
            </a:r>
            <a:endParaRPr b="1" dirty="0"/>
          </a:p>
        </p:txBody>
      </p:sp>
      <p:sp>
        <p:nvSpPr>
          <p:cNvPr id="210" name="Google Shape;210;p15"/>
          <p:cNvSpPr txBox="1"/>
          <p:nvPr/>
        </p:nvSpPr>
        <p:spPr>
          <a:xfrm>
            <a:off x="-1577421" y="5903933"/>
            <a:ext cx="120413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*Winning Chapter gets traveling trophy and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DECA+ subscription*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mazon.com: Alex DIY Knot A Quilt Kit : Toys &amp; Games">
            <a:extLst>
              <a:ext uri="{FF2B5EF4-FFF2-40B4-BE49-F238E27FC236}">
                <a16:creationId xmlns:a16="http://schemas.microsoft.com/office/drawing/2014/main" id="{4A8655FA-044E-4236-8B74-14B713597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36" y="2898209"/>
            <a:ext cx="2563842" cy="35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1814743" y="2832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 sz="4800" b="1" dirty="0"/>
              <a:t>Statewide “Utah DECA Difference” </a:t>
            </a:r>
            <a:br>
              <a:rPr lang="en-US" sz="4800" b="1" dirty="0"/>
            </a:br>
            <a:r>
              <a:rPr lang="en-US" sz="4800" b="1" dirty="0"/>
              <a:t>Service Project</a:t>
            </a:r>
            <a:endParaRPr sz="4800" b="1" dirty="0"/>
          </a:p>
        </p:txBody>
      </p:sp>
      <p:sp>
        <p:nvSpPr>
          <p:cNvPr id="217" name="Google Shape;217;p16"/>
          <p:cNvSpPr txBox="1">
            <a:spLocks noGrp="1"/>
          </p:cNvSpPr>
          <p:nvPr>
            <p:ph idx="1"/>
          </p:nvPr>
        </p:nvSpPr>
        <p:spPr>
          <a:xfrm>
            <a:off x="762993" y="1798992"/>
            <a:ext cx="47280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>
              <a:spcBef>
                <a:spcPts val="0"/>
              </a:spcBef>
              <a:buSzPts val="2400"/>
            </a:pPr>
            <a:r>
              <a:rPr lang="en-US" b="1" dirty="0"/>
              <a:t>Partner with an organization in your area to give back.</a:t>
            </a:r>
            <a:endParaRPr sz="3200" b="1" dirty="0"/>
          </a:p>
          <a:p>
            <a:pPr>
              <a:spcBef>
                <a:spcPts val="1200"/>
              </a:spcBef>
              <a:buSzPts val="2400"/>
            </a:pPr>
            <a:r>
              <a:rPr lang="en-US" b="1" dirty="0"/>
              <a:t>Chapters must dedicate a minimum of 20 collective volunteer hours in service to the organization.</a:t>
            </a:r>
            <a:endParaRPr sz="3200" b="1" dirty="0"/>
          </a:p>
          <a:p>
            <a:pPr>
              <a:spcBef>
                <a:spcPts val="1200"/>
              </a:spcBef>
              <a:buSzPts val="2400"/>
            </a:pPr>
            <a:r>
              <a:rPr lang="en-US" b="1" dirty="0"/>
              <a:t>Chapters need to highlight their service hours on their chapter's social media. Don’t forget to tag us @ut_deca</a:t>
            </a:r>
            <a:endParaRPr sz="1800" b="1" dirty="0"/>
          </a:p>
        </p:txBody>
      </p:sp>
      <p:pic>
        <p:nvPicPr>
          <p:cNvPr id="218" name="Google Shape;218;p16" descr="Beacon Psych Group Students Roll Up Sleeves to Help Region's Hungry -  Beacon Colle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5811">
            <a:off x="5820842" y="3774790"/>
            <a:ext cx="3085633" cy="266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 descr="Students raise money for food insecurity – Northern Iow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6319" y="1608807"/>
            <a:ext cx="3403121" cy="226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>
            <a:spLocks noGrp="1"/>
          </p:cNvSpPr>
          <p:nvPr>
            <p:ph type="title"/>
          </p:nvPr>
        </p:nvSpPr>
        <p:spPr>
          <a:xfrm>
            <a:off x="491395" y="136866"/>
            <a:ext cx="11381173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Century Gothic"/>
              <a:buNone/>
            </a:pPr>
            <a:r>
              <a:rPr lang="en-US" sz="6000" b="1" dirty="0"/>
              <a:t>Want to be a Utah DECA State Officer?</a:t>
            </a:r>
            <a:endParaRPr sz="6000" b="1" dirty="0"/>
          </a:p>
        </p:txBody>
      </p:sp>
      <p:sp>
        <p:nvSpPr>
          <p:cNvPr id="225" name="Google Shape;225;p17"/>
          <p:cNvSpPr txBox="1">
            <a:spLocks noGrp="1"/>
          </p:cNvSpPr>
          <p:nvPr>
            <p:ph type="body" idx="1"/>
          </p:nvPr>
        </p:nvSpPr>
        <p:spPr>
          <a:xfrm>
            <a:off x="529109" y="2058797"/>
            <a:ext cx="6244554" cy="424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en-US" sz="2800" dirty="0"/>
              <a:t>Declaration by January </a:t>
            </a:r>
            <a:r>
              <a:rPr lang="en-US" dirty="0"/>
              <a:t>15</a:t>
            </a:r>
            <a:r>
              <a:rPr lang="en-US" sz="2800" dirty="0"/>
              <a:t>, 2024</a:t>
            </a:r>
          </a:p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en-US" sz="2800" dirty="0"/>
              <a:t> </a:t>
            </a:r>
            <a:endParaRPr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400" dirty="0"/>
              <a:t>Northern Region Vice President</a:t>
            </a:r>
            <a:endParaRPr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400" dirty="0"/>
              <a:t>Salt Lake Region Vice President</a:t>
            </a:r>
            <a:endParaRPr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400" dirty="0"/>
              <a:t>Central Region Vice President</a:t>
            </a:r>
            <a:endParaRPr dirty="0"/>
          </a:p>
          <a:p>
            <a:pPr marL="384048" lvl="1" indent="-182880">
              <a:spcBef>
                <a:spcPts val="600"/>
              </a:spcBef>
              <a:buSzPts val="2400"/>
              <a:buChar char="◦"/>
            </a:pPr>
            <a:r>
              <a:rPr lang="en-US" sz="2400" dirty="0"/>
              <a:t>Southern Region Vice President</a:t>
            </a:r>
            <a:r>
              <a:rPr lang="en-US" dirty="0"/>
              <a:t> </a:t>
            </a:r>
          </a:p>
          <a:p>
            <a:pPr marL="384048" lvl="1" indent="-182880">
              <a:spcBef>
                <a:spcPts val="600"/>
              </a:spcBef>
              <a:buSzPts val="2400"/>
              <a:buChar char="◦"/>
            </a:pPr>
            <a:r>
              <a:rPr lang="en-US" dirty="0"/>
              <a:t>Utah DECA President</a:t>
            </a:r>
            <a:endParaRPr lang="en-US" sz="2400"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endParaRPr lang="en-US" dirty="0"/>
          </a:p>
          <a:p>
            <a:pPr marL="91440" lvl="0" indent="-177800">
              <a:spcBef>
                <a:spcPts val="1400"/>
              </a:spcBef>
              <a:buSzPts val="2800"/>
              <a:buChar char=" "/>
            </a:pPr>
            <a:r>
              <a:rPr lang="en-US" dirty="0"/>
              <a:t>Applications due February 6, 2024</a:t>
            </a:r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endParaRPr dirty="0"/>
          </a:p>
          <a:p>
            <a:pPr marL="91440" lvl="0" indent="-177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Char char=" "/>
            </a:pPr>
            <a:r>
              <a:rPr lang="en-US" sz="2800" dirty="0"/>
              <a:t>Applications due January 29, 2024</a:t>
            </a:r>
            <a:endParaRPr dirty="0"/>
          </a:p>
          <a:p>
            <a:pPr marL="384048" lvl="1" indent="-182880">
              <a:spcBef>
                <a:spcPts val="400"/>
              </a:spcBef>
              <a:buSzPts val="2400"/>
              <a:buChar char="◦"/>
            </a:pPr>
            <a:r>
              <a:rPr lang="en-US" dirty="0"/>
              <a:t>Technology Vice President</a:t>
            </a:r>
            <a:endParaRPr dirty="0"/>
          </a:p>
          <a:p>
            <a:pPr marL="384048" lvl="1" indent="-685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84048" lvl="1" indent="-685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B5A4E-696E-4A04-8A94-A05010D22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08" y="1733005"/>
            <a:ext cx="4595565" cy="408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713814-92D9-4902-B0AD-3E93E026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" y="424673"/>
            <a:ext cx="10515600" cy="101059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Utah DECA State Officers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D7E5EE-9322-4EA6-A650-BF888D3E8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879" y="1271453"/>
            <a:ext cx="10632872" cy="570587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/>
              <a:t>Utah DECA State President</a:t>
            </a:r>
          </a:p>
          <a:p>
            <a:pPr algn="ctr">
              <a:buNone/>
            </a:pPr>
            <a:r>
              <a:rPr lang="en-US" b="1" dirty="0"/>
              <a:t>Lenox Law</a:t>
            </a:r>
          </a:p>
          <a:p>
            <a:pPr algn="ctr">
              <a:buNone/>
            </a:pPr>
            <a:r>
              <a:rPr lang="en-US" dirty="0"/>
              <a:t>Northern Region Vice President</a:t>
            </a:r>
          </a:p>
          <a:p>
            <a:pPr algn="ctr">
              <a:buNone/>
            </a:pPr>
            <a:r>
              <a:rPr lang="en-US" b="1" dirty="0"/>
              <a:t>Sierra </a:t>
            </a:r>
            <a:r>
              <a:rPr lang="en-US" b="1" dirty="0" err="1"/>
              <a:t>Bott</a:t>
            </a:r>
            <a:endParaRPr lang="en-US" b="1" dirty="0"/>
          </a:p>
          <a:p>
            <a:pPr algn="ctr">
              <a:buNone/>
            </a:pPr>
            <a:r>
              <a:rPr lang="en-US" dirty="0"/>
              <a:t>Salt Lake Region Vice President</a:t>
            </a:r>
          </a:p>
          <a:p>
            <a:pPr algn="ctr">
              <a:buNone/>
            </a:pPr>
            <a:r>
              <a:rPr lang="en-US" b="1" dirty="0"/>
              <a:t>Luke Dalton</a:t>
            </a:r>
          </a:p>
          <a:p>
            <a:pPr algn="ctr">
              <a:buNone/>
            </a:pPr>
            <a:r>
              <a:rPr lang="en-US" dirty="0"/>
              <a:t>Central Region Vice President</a:t>
            </a:r>
          </a:p>
          <a:p>
            <a:pPr algn="ctr">
              <a:buNone/>
            </a:pPr>
            <a:r>
              <a:rPr lang="en-US" b="1" dirty="0" err="1"/>
              <a:t>Aditi</a:t>
            </a:r>
            <a:r>
              <a:rPr lang="en-US" b="1" dirty="0"/>
              <a:t> </a:t>
            </a:r>
            <a:r>
              <a:rPr lang="en-US" b="1" dirty="0" err="1"/>
              <a:t>Vandanapu</a:t>
            </a:r>
            <a:endParaRPr lang="en-US" b="1" dirty="0"/>
          </a:p>
          <a:p>
            <a:pPr algn="ctr">
              <a:buNone/>
            </a:pPr>
            <a:r>
              <a:rPr lang="en-US" dirty="0"/>
              <a:t>Southern Region Vice President</a:t>
            </a:r>
          </a:p>
          <a:p>
            <a:pPr algn="ctr">
              <a:buNone/>
            </a:pPr>
            <a:r>
              <a:rPr lang="en-US" b="1" dirty="0" err="1"/>
              <a:t>Liv</a:t>
            </a:r>
            <a:r>
              <a:rPr lang="en-US" b="1" dirty="0"/>
              <a:t> </a:t>
            </a:r>
            <a:r>
              <a:rPr lang="en-US" b="1" dirty="0" err="1"/>
              <a:t>Stucki</a:t>
            </a:r>
            <a:endParaRPr lang="en-US" b="1" dirty="0"/>
          </a:p>
          <a:p>
            <a:pPr algn="ctr">
              <a:buNone/>
            </a:pPr>
            <a:r>
              <a:rPr lang="en-US" dirty="0"/>
              <a:t>Technology Vice President</a:t>
            </a:r>
          </a:p>
          <a:p>
            <a:pPr algn="ctr">
              <a:buNone/>
            </a:pPr>
            <a:r>
              <a:rPr lang="en-US" b="1" dirty="0"/>
              <a:t>Bella </a:t>
            </a:r>
            <a:r>
              <a:rPr lang="en-US" b="1" dirty="0" err="1"/>
              <a:t>Huggard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57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519310" y="216984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 b="1" dirty="0"/>
              <a:t>Follow us on Instagram</a:t>
            </a:r>
            <a:br>
              <a:rPr lang="en-US" b="1" dirty="0"/>
            </a:br>
            <a:r>
              <a:rPr lang="en-US" b="1" dirty="0"/>
              <a:t>         @ut_deca</a:t>
            </a:r>
            <a:endParaRPr b="1" dirty="0"/>
          </a:p>
        </p:txBody>
      </p:sp>
      <p:pic>
        <p:nvPicPr>
          <p:cNvPr id="138" name="Google Shape;138;p7" descr="Instagram: A guide for par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0843" y="418425"/>
            <a:ext cx="1006909" cy="105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1004958" y="5865595"/>
            <a:ext cx="908710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  <a:t>#utahdecadifference #utahdeca</a:t>
            </a:r>
            <a:endParaRPr sz="4000" dirty="0">
              <a:solidFill>
                <a:schemeClr val="dk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B1F50-010B-488C-879C-46C588A53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539">
            <a:off x="6982317" y="905387"/>
            <a:ext cx="5335790" cy="34662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49897B-A6EB-4B18-9482-99050037C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912">
            <a:off x="-187293" y="1861907"/>
            <a:ext cx="4411034" cy="234207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C6012-DB5F-42FA-88E3-536F8D8C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12" y="3583051"/>
            <a:ext cx="3003009" cy="2224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6E912D-8F89-4540-A1BB-FC7D6BFFA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64" y="1581694"/>
            <a:ext cx="3660967" cy="2673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44567-1B2B-4ED9-B617-DC6E1A4F83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0"/>
          <a:stretch/>
        </p:blipFill>
        <p:spPr>
          <a:xfrm>
            <a:off x="5054390" y="3632034"/>
            <a:ext cx="4595822" cy="212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1064622" y="1719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 sz="6600" b="1" dirty="0"/>
              <a:t>Membership Goals</a:t>
            </a:r>
            <a:endParaRPr sz="6600" b="1" dirty="0"/>
          </a:p>
        </p:txBody>
      </p:sp>
      <p:sp>
        <p:nvSpPr>
          <p:cNvPr id="158" name="Google Shape;158;p9"/>
          <p:cNvSpPr txBox="1">
            <a:spLocks noGrp="1"/>
          </p:cNvSpPr>
          <p:nvPr>
            <p:ph idx="1"/>
          </p:nvPr>
        </p:nvSpPr>
        <p:spPr>
          <a:xfrm>
            <a:off x="130628" y="1712414"/>
            <a:ext cx="11843657" cy="483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sz="3600" b="1" dirty="0"/>
              <a:t>20 paid and registered members by Oct 1</a:t>
            </a:r>
            <a:endParaRPr sz="3600" b="1" dirty="0"/>
          </a:p>
          <a:p>
            <a:pPr marL="749808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en-US" sz="3200" b="1" dirty="0"/>
              <a:t>Chapter members will receive swag buttons</a:t>
            </a:r>
            <a:endParaRPr sz="3200" b="1" dirty="0"/>
          </a:p>
          <a:p>
            <a:pPr marL="4572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sz="3600" b="1" dirty="0"/>
              <a:t>50 members or a 20 member increase from last year + 1 professional/alumni member paid and registered by Nov 1st </a:t>
            </a:r>
            <a:endParaRPr sz="3600" b="1" dirty="0"/>
          </a:p>
          <a:p>
            <a:pPr marL="749808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en-US" sz="3200" b="1" dirty="0"/>
              <a:t>Chapter advisor will receive some exclusive DECA swag</a:t>
            </a:r>
            <a:endParaRPr sz="3200" b="1" dirty="0"/>
          </a:p>
          <a:p>
            <a:pPr marL="457200" lvl="0" indent="-457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sz="3600" b="1" dirty="0"/>
              <a:t>For every 50 members a chapter has paid and registered by Feb 1st </a:t>
            </a:r>
          </a:p>
          <a:p>
            <a:pPr marL="749808" lvl="1" indent="-457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en-US" sz="3200" b="1" dirty="0"/>
              <a:t>Chapter will recognition and awards at our State Conference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sneyland® Park in Anaheim, CA | Dining &amp; Attractions">
            <a:extLst>
              <a:ext uri="{FF2B5EF4-FFF2-40B4-BE49-F238E27FC236}">
                <a16:creationId xmlns:a16="http://schemas.microsoft.com/office/drawing/2014/main" id="{A275B878-1282-4262-83EA-9769B931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1FF0F-47AF-4EAC-AF10-733579DA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82" y="365125"/>
            <a:ext cx="9315995" cy="819241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ICDC- International Career Development Conference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06BC-F19B-4D8A-90D4-9FEBF626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31" y="4307568"/>
            <a:ext cx="10515600" cy="2432866"/>
          </a:xfrm>
        </p:spPr>
        <p:txBody>
          <a:bodyPr/>
          <a:lstStyle/>
          <a:p>
            <a:pPr marL="91440" lvl="0" indent="-4191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6600"/>
              <a:buChar char=" "/>
            </a:pPr>
            <a:r>
              <a:rPr lang="en-US" sz="8000" b="1" dirty="0">
                <a:solidFill>
                  <a:schemeClr val="bg1"/>
                </a:solidFill>
              </a:rPr>
              <a:t>Anaheim, California</a:t>
            </a:r>
            <a:endParaRPr lang="en-US" sz="8000" dirty="0">
              <a:solidFill>
                <a:schemeClr val="bg1"/>
              </a:solidFill>
            </a:endParaRPr>
          </a:p>
          <a:p>
            <a:pPr marL="91440" lvl="0" indent="-3429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5400"/>
              <a:buChar char=" "/>
            </a:pPr>
            <a:r>
              <a:rPr lang="en-US" sz="6600" b="1" dirty="0">
                <a:solidFill>
                  <a:schemeClr val="bg1"/>
                </a:solidFill>
              </a:rPr>
              <a:t>April 26-May 1</a:t>
            </a:r>
            <a:endParaRPr lang="en-US" sz="8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7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A753-E060-4F32-ACE7-E0E396A2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648" y="319300"/>
            <a:ext cx="6353135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DECA Day at the Zoo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2F2C0B-0DBB-4ADE-8ED6-A14C44B53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2" b="29661"/>
          <a:stretch/>
        </p:blipFill>
        <p:spPr>
          <a:xfrm>
            <a:off x="7332672" y="1509758"/>
            <a:ext cx="3836384" cy="40407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15962-4C63-438E-8FB5-940020A75A55}"/>
              </a:ext>
            </a:extLst>
          </p:cNvPr>
          <p:cNvSpPr txBox="1"/>
          <p:nvPr/>
        </p:nvSpPr>
        <p:spPr>
          <a:xfrm>
            <a:off x="756240" y="1997433"/>
            <a:ext cx="5734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October 7,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Free admission for all Utah DECA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More details to 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A507C-E574-4CBB-8318-6C8897390C67}"/>
              </a:ext>
            </a:extLst>
          </p:cNvPr>
          <p:cNvSpPr txBox="1"/>
          <p:nvPr/>
        </p:nvSpPr>
        <p:spPr>
          <a:xfrm>
            <a:off x="3512740" y="5690638"/>
            <a:ext cx="51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 you Olympus DECA!!!</a:t>
            </a:r>
          </a:p>
        </p:txBody>
      </p:sp>
    </p:spTree>
    <p:extLst>
      <p:ext uri="{BB962C8B-B14F-4D97-AF65-F5344CB8AC3E}">
        <p14:creationId xmlns:p14="http://schemas.microsoft.com/office/powerpoint/2010/main" val="65934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>
            <a:spLocks noGrp="1"/>
          </p:cNvSpPr>
          <p:nvPr>
            <p:ph type="title"/>
          </p:nvPr>
        </p:nvSpPr>
        <p:spPr>
          <a:xfrm>
            <a:off x="1097280" y="114074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 sz="5400" b="1" dirty="0"/>
              <a:t>DECA Night with the Utah Jazz</a:t>
            </a:r>
            <a:endParaRPr sz="5400" b="1" dirty="0"/>
          </a:p>
        </p:txBody>
      </p:sp>
      <p:sp>
        <p:nvSpPr>
          <p:cNvPr id="181" name="Google Shape;181;p12"/>
          <p:cNvSpPr txBox="1">
            <a:spLocks noGrp="1"/>
          </p:cNvSpPr>
          <p:nvPr>
            <p:ph type="body" idx="1"/>
          </p:nvPr>
        </p:nvSpPr>
        <p:spPr>
          <a:xfrm>
            <a:off x="1806643" y="2041997"/>
            <a:ext cx="5536614" cy="262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dirty="0"/>
              <a:t>January 18, 2024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4400"/>
              <a:buNone/>
            </a:pPr>
            <a:r>
              <a:rPr lang="en-US" sz="4400" dirty="0"/>
              <a:t>vs.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4400"/>
              <a:buNone/>
            </a:pPr>
            <a:r>
              <a:rPr lang="en-US" sz="4400" dirty="0"/>
              <a:t>Thunder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endParaRPr sz="2800" dirty="0">
              <a:highlight>
                <a:srgbClr val="FFFF00"/>
              </a:highlight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182" name="Google Shape;182;p12" descr="Utah Jazz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4744" y="3060064"/>
            <a:ext cx="6303402" cy="273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 descr="Dont Miss Out Dont Blink Sticker - Dont Miss Out Dont Blink Food For  Thought - Discover &amp; Share GIF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854" y="3174042"/>
            <a:ext cx="2545781" cy="282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02B9-1F4B-482C-868E-392A6EC1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320737"/>
            <a:ext cx="7252316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Invitationals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E1AAF-9501-4E0D-8773-FA954358B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02" y="1719093"/>
            <a:ext cx="10515600" cy="4351338"/>
          </a:xfrm>
        </p:spPr>
        <p:txBody>
          <a:bodyPr/>
          <a:lstStyle/>
          <a:p>
            <a:r>
              <a:rPr lang="en-US" sz="3600" dirty="0"/>
              <a:t>Aggie Invite</a:t>
            </a:r>
          </a:p>
          <a:p>
            <a:pPr lvl="1"/>
            <a:r>
              <a:rPr lang="en-US" sz="3200" dirty="0"/>
              <a:t>October 17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r>
              <a:rPr lang="en-US" sz="3600" dirty="0"/>
              <a:t>Snow College Invite</a:t>
            </a:r>
          </a:p>
          <a:p>
            <a:pPr lvl="1"/>
            <a:r>
              <a:rPr lang="en-US" sz="3200" dirty="0"/>
              <a:t>November 2</a:t>
            </a:r>
            <a:endParaRPr lang="en-US" dirty="0"/>
          </a:p>
        </p:txBody>
      </p:sp>
      <p:pic>
        <p:nvPicPr>
          <p:cNvPr id="3074" name="Picture 2" descr="Utah State Aggies News, Videos, Schedule, Roster, Stats - Yahoo Sports">
            <a:extLst>
              <a:ext uri="{FF2B5EF4-FFF2-40B4-BE49-F238E27FC236}">
                <a16:creationId xmlns:a16="http://schemas.microsoft.com/office/drawing/2014/main" id="{ED298868-0232-4D29-9F5F-2C9B632C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17" y="1427695"/>
            <a:ext cx="2662376" cy="26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now College">
            <a:extLst>
              <a:ext uri="{FF2B5EF4-FFF2-40B4-BE49-F238E27FC236}">
                <a16:creationId xmlns:a16="http://schemas.microsoft.com/office/drawing/2014/main" id="{9278B45B-2FFF-40B7-8FEE-80BEF3E1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8" y="3660131"/>
            <a:ext cx="3073796" cy="30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76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entury Gothic"/>
              <a:buNone/>
            </a:pPr>
            <a:r>
              <a:rPr lang="en-US"/>
              <a:t>DECA Competitions</a:t>
            </a:r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idx="1"/>
          </p:nvPr>
        </p:nvSpPr>
        <p:spPr>
          <a:xfrm>
            <a:off x="440456" y="175595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 b="1" dirty="0"/>
              <a:t>Region Competitions</a:t>
            </a:r>
            <a:endParaRPr sz="3200" b="1" dirty="0"/>
          </a:p>
          <a:p>
            <a:pPr marL="384048" lvl="1" indent="-182880">
              <a:spcBef>
                <a:spcPts val="400"/>
              </a:spcBef>
              <a:buSzPts val="2400"/>
              <a:buFont typeface="Arial" panose="020B0604020202020204" pitchFamily="34" charset="0"/>
              <a:buChar char="◦"/>
            </a:pPr>
            <a:r>
              <a:rPr lang="en-US" sz="2800" b="1" dirty="0"/>
              <a:t>Southern Region- December 1 @Utah Tech</a:t>
            </a:r>
          </a:p>
          <a:p>
            <a:pPr marL="384048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◦"/>
            </a:pPr>
            <a:r>
              <a:rPr lang="en-US" sz="2800" b="1" dirty="0"/>
              <a:t>Northern Region- December 7 @WSU</a:t>
            </a:r>
            <a:endParaRPr sz="2800" b="1"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800" b="1" dirty="0"/>
              <a:t>Central Region- December 13 @BYU</a:t>
            </a:r>
            <a:endParaRPr sz="2800" b="1"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800" b="1" dirty="0"/>
              <a:t>Salt Lake Region- December 16 @SLCC</a:t>
            </a:r>
            <a:endParaRPr sz="2800" b="1" dirty="0"/>
          </a:p>
          <a:p>
            <a:pPr marL="384048" lvl="1" indent="-304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sz="2800" b="1" dirty="0"/>
          </a:p>
          <a:p>
            <a:pPr marL="91440" lvl="0" indent="-177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 b="1" dirty="0"/>
              <a:t>Utah DECA State Conference</a:t>
            </a:r>
            <a:endParaRPr sz="3200" b="1" dirty="0"/>
          </a:p>
          <a:p>
            <a:pPr marL="384048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b="1" dirty="0"/>
              <a:t>February 22-23</a:t>
            </a:r>
            <a:endParaRPr sz="2800" b="1" dirty="0"/>
          </a:p>
          <a:p>
            <a:pPr marL="384048" lvl="1" indent="-182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 b="1" dirty="0"/>
              <a:t>Davis Conference Center</a:t>
            </a:r>
            <a:endParaRPr sz="2800" b="1" dirty="0"/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3">
            <a:alphaModFix/>
          </a:blip>
          <a:srcRect l="11540" r="17388"/>
          <a:stretch/>
        </p:blipFill>
        <p:spPr>
          <a:xfrm rot="600000">
            <a:off x="7147349" y="1266579"/>
            <a:ext cx="4988976" cy="385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"/>
          <p:cNvSpPr txBox="1"/>
          <p:nvPr/>
        </p:nvSpPr>
        <p:spPr>
          <a:xfrm>
            <a:off x="5866799" y="5608610"/>
            <a:ext cx="63252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#utahdecadifference</a:t>
            </a:r>
            <a:endParaRPr sz="3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1970</TotalTime>
  <Words>455</Words>
  <Application>Microsoft Office PowerPoint</Application>
  <PresentationFormat>Widescreen</PresentationFormat>
  <Paragraphs>83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Utah DECA State Officers</vt:lpstr>
      <vt:lpstr>Follow us on Instagram          @ut_deca</vt:lpstr>
      <vt:lpstr>Membership Goals</vt:lpstr>
      <vt:lpstr>ICDC- International Career Development Conference </vt:lpstr>
      <vt:lpstr>DECA Day at the Zoo</vt:lpstr>
      <vt:lpstr>DECA Night with the Utah Jazz</vt:lpstr>
      <vt:lpstr>Invitationals</vt:lpstr>
      <vt:lpstr>DECA Competitions</vt:lpstr>
      <vt:lpstr>Chapter of the Year Requirements:</vt:lpstr>
      <vt:lpstr>Statewide “Utah DECA Difference”  Service Project</vt:lpstr>
      <vt:lpstr>Want to be a Utah DECA State Officer?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Pollard</dc:creator>
  <cp:lastModifiedBy>Jill Hess</cp:lastModifiedBy>
  <cp:revision>71</cp:revision>
  <cp:lastPrinted>2023-09-20T18:24:43Z</cp:lastPrinted>
  <dcterms:created xsi:type="dcterms:W3CDTF">2023-09-08T16:22:24Z</dcterms:created>
  <dcterms:modified xsi:type="dcterms:W3CDTF">2023-09-25T13:26:58Z</dcterms:modified>
</cp:coreProperties>
</file>